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9" d="100"/>
          <a:sy n="79" d="100"/>
        </p:scale>
        <p:origin x="8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Raspodjela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2D42B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EA8-4D40-B41F-EDED7821B4B9}"/>
              </c:ext>
            </c:extLst>
          </c:dPt>
          <c:dPt>
            <c:idx val="1"/>
            <c:bubble3D val="0"/>
            <c:spPr>
              <a:solidFill>
                <a:srgbClr val="4169E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EA8-4D40-B41F-EDED7821B4B9}"/>
              </c:ext>
            </c:extLst>
          </c:dPt>
          <c:dPt>
            <c:idx val="2"/>
            <c:bubble3D val="0"/>
            <c:spPr>
              <a:solidFill>
                <a:srgbClr val="6495E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EA8-4D40-B41F-EDED7821B4B9}"/>
              </c:ext>
            </c:extLst>
          </c:dPt>
          <c:dPt>
            <c:idx val="3"/>
            <c:bubble3D val="0"/>
            <c:spPr>
              <a:solidFill>
                <a:srgbClr val="87CEEB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EA8-4D40-B41F-EDED7821B4B9}"/>
              </c:ext>
            </c:extLst>
          </c:dPt>
          <c:dPt>
            <c:idx val="4"/>
            <c:bubble3D val="0"/>
            <c:spPr>
              <a:solidFill>
                <a:srgbClr val="B0C4D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8EA8-4D40-B41F-EDED7821B4B9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8-4D40-B41F-EDED7821B4B9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A8-4D40-B41F-EDED7821B4B9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A8-4D40-B41F-EDED7821B4B9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A8-4D40-B41F-EDED7821B4B9}"/>
                </c:ext>
              </c:extLst>
            </c:dLbl>
            <c:dLbl>
              <c:idx val="4"/>
              <c:numFmt formatCode="0%" sourceLinked="0"/>
              <c:spPr/>
              <c:txPr>
                <a:bodyPr/>
                <a:lstStyle/>
                <a:p>
                  <a:pPr>
                    <a:defRPr sz="11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sr-Latn-R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A8-4D40-B41F-EDED7821B4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sr-Latn-R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Nastava</c:v>
                </c:pt>
                <c:pt idx="1">
                  <c:v>Istraživanje</c:v>
                </c:pt>
                <c:pt idx="2">
                  <c:v>Suradnja</c:v>
                </c:pt>
                <c:pt idx="3">
                  <c:v>Infrastruktura</c:v>
                </c:pt>
                <c:pt idx="4">
                  <c:v>Ostalo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8-4D40-B41F-EDED7821B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560320"/>
            <a:ext cx="9144000" cy="2583180"/>
          </a:xfrm>
          <a:prstGeom prst="rect">
            <a:avLst/>
          </a:prstGeom>
          <a:solidFill>
            <a:srgbClr val="0F143C">
              <a:alpha val="75000"/>
            </a:srgbClr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004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41248" y="30175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640080" y="2743200"/>
            <a:ext cx="78638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PREZENTACIJE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3657600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8EBF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Podnaslov ili dodatne informacije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40080" y="4206240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0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  |  Datum  |  Autor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teme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Uvodni tekst koji daje kontekst i strukturu sadržaja na ovom slajdu.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457200" y="1097280"/>
            <a:ext cx="2560320" cy="128016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640080" y="12344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Stavka A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0080" y="164592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EB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stavke s ključnim detaljima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291840" y="1097280"/>
            <a:ext cx="2560320" cy="128016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1" name="Text 8"/>
          <p:cNvSpPr/>
          <p:nvPr/>
        </p:nvSpPr>
        <p:spPr>
          <a:xfrm>
            <a:off x="3474720" y="12344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Stavka B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3474720" y="164592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EB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Objašnjenje druge stavke i primjene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6126480" y="1097280"/>
            <a:ext cx="2560320" cy="128016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Text 11"/>
          <p:cNvSpPr/>
          <p:nvPr/>
        </p:nvSpPr>
        <p:spPr>
          <a:xfrm>
            <a:off x="6309360" y="1234440"/>
            <a:ext cx="21945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Stavka C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309360" y="1645920"/>
            <a:ext cx="21945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EBF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Informacije o trećoj stavci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57200" y="2606040"/>
            <a:ext cx="39319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640080" y="26974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1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640080" y="306324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elementa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4663440" y="2606040"/>
            <a:ext cx="39319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0" name="Text 17"/>
          <p:cNvSpPr/>
          <p:nvPr/>
        </p:nvSpPr>
        <p:spPr>
          <a:xfrm>
            <a:off x="4846320" y="269748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2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4846320" y="306324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elementa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457200" y="3703320"/>
            <a:ext cx="39319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3" name="Text 20"/>
          <p:cNvSpPr/>
          <p:nvPr/>
        </p:nvSpPr>
        <p:spPr>
          <a:xfrm>
            <a:off x="640080" y="37947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3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640080" y="416052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elementa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4663440" y="3703320"/>
            <a:ext cx="39319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6" name="Text 23"/>
          <p:cNvSpPr/>
          <p:nvPr/>
        </p:nvSpPr>
        <p:spPr>
          <a:xfrm>
            <a:off x="4846320" y="37947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 4</a:t>
            </a:r>
            <a:endParaRPr lang="en-US" sz="1300" dirty="0"/>
          </a:p>
        </p:txBody>
      </p:sp>
      <p:sp>
        <p:nvSpPr>
          <p:cNvPr id="27" name="Text 24"/>
          <p:cNvSpPr/>
          <p:nvPr/>
        </p:nvSpPr>
        <p:spPr>
          <a:xfrm>
            <a:off x="4846320" y="416052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elementa</a:t>
            </a:r>
            <a:endParaRPr lang="en-US" sz="1100" dirty="0"/>
          </a:p>
        </p:txBody>
      </p:sp>
      <p:sp>
        <p:nvSpPr>
          <p:cNvPr id="28" name="Text 25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F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5943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" y="274320"/>
            <a:ext cx="1097280" cy="2743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4" name="Text 1"/>
          <p:cNvSpPr/>
          <p:nvPr/>
        </p:nvSpPr>
        <p:spPr>
          <a:xfrm>
            <a:off x="365760" y="27432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PRIMJER</a:t>
            </a:r>
            <a:endParaRPr lang="en-US" sz="900" dirty="0"/>
          </a:p>
        </p:txBody>
      </p:sp>
      <p:sp>
        <p:nvSpPr>
          <p:cNvPr id="5" name="Text 2"/>
          <p:cNvSpPr/>
          <p:nvPr/>
        </p:nvSpPr>
        <p:spPr>
          <a:xfrm>
            <a:off x="6217920" y="45720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s opisom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6217920" y="1371600"/>
            <a:ext cx="2560320" cy="3200400"/>
          </a:xfrm>
          <a:prstGeom prst="rect">
            <a:avLst/>
          </a:prstGeom>
          <a:solidFill>
            <a:srgbClr val="2D42B7">
              <a:alpha val="40000"/>
            </a:srgbClr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7" name="Text 4"/>
          <p:cNvSpPr/>
          <p:nvPr/>
        </p:nvSpPr>
        <p:spPr>
          <a:xfrm>
            <a:off x="6400800" y="150876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sadržaja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400800" y="1920240"/>
            <a:ext cx="2194560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8EBF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Detaljniji tekst koji opisuje prikazani sadržaj. Ovaj prostor može sadržavati nekoliko rečenica s kontekstom i objašnjenjima za publiku.</a:t>
            </a:r>
            <a:endParaRPr lang="en-US" sz="1100" dirty="0"/>
          </a:p>
        </p:txBody>
      </p:sp>
      <p:sp>
        <p:nvSpPr>
          <p:cNvPr id="9" name="Text 6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 u tri koraka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Korak po korak do rezultata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640080" y="1188720"/>
            <a:ext cx="548640" cy="548640"/>
          </a:xfrm>
          <a:prstGeom prst="ellipse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640080" y="118872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914400" y="1783080"/>
            <a:ext cx="0" cy="685800"/>
          </a:xfrm>
          <a:prstGeom prst="line">
            <a:avLst/>
          </a:prstGeom>
          <a:noFill/>
          <a:ln w="2540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0" name="Text 7"/>
          <p:cNvSpPr/>
          <p:nvPr/>
        </p:nvSpPr>
        <p:spPr>
          <a:xfrm>
            <a:off x="1463040" y="109728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Vizija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463040" y="1463040"/>
            <a:ext cx="411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Definiranje ciljeva i smjera razvoja prema jasno postavljenim prioritetima.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640080" y="2468880"/>
            <a:ext cx="548640" cy="548640"/>
          </a:xfrm>
          <a:prstGeom prst="ellipse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3" name="Text 10"/>
          <p:cNvSpPr/>
          <p:nvPr/>
        </p:nvSpPr>
        <p:spPr>
          <a:xfrm>
            <a:off x="640080" y="246888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914400" y="3063240"/>
            <a:ext cx="0" cy="685800"/>
          </a:xfrm>
          <a:prstGeom prst="line">
            <a:avLst/>
          </a:prstGeom>
          <a:noFill/>
          <a:ln w="2540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5" name="Text 12"/>
          <p:cNvSpPr/>
          <p:nvPr/>
        </p:nvSpPr>
        <p:spPr>
          <a:xfrm>
            <a:off x="1463040" y="237744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Provedba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463040" y="2743200"/>
            <a:ext cx="411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Implementacija planova kroz sustavni pristup i suradnju svih dionika.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640080" y="3749040"/>
            <a:ext cx="548640" cy="548640"/>
          </a:xfrm>
          <a:prstGeom prst="ellipse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8" name="Text 15"/>
          <p:cNvSpPr/>
          <p:nvPr/>
        </p:nvSpPr>
        <p:spPr>
          <a:xfrm>
            <a:off x="640080" y="3749040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463040" y="3657600"/>
            <a:ext cx="2743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Rezultat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1463040" y="4023360"/>
            <a:ext cx="4114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Mjerljivi ishodi koji potvrđuju uspjeh i otvaraju prostor za napredak.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5760720" y="1097280"/>
            <a:ext cx="301752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852160" y="1188720"/>
            <a:ext cx="2834640" cy="3383280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 područja djelovanja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Ključni segmenti rada veleučilišta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914400" y="1371600"/>
            <a:ext cx="2560320" cy="2560320"/>
          </a:xfrm>
          <a:prstGeom prst="ellipse">
            <a:avLst/>
          </a:prstGeom>
          <a:solidFill>
            <a:srgbClr val="2D42B7">
              <a:alpha val="75000"/>
            </a:srgbClr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914400" y="24688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Nastava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2377440" y="1097280"/>
            <a:ext cx="2560320" cy="2560320"/>
          </a:xfrm>
          <a:prstGeom prst="ellipse">
            <a:avLst/>
          </a:prstGeom>
          <a:solidFill>
            <a:srgbClr val="4169E1">
              <a:alpha val="75000"/>
            </a:srgbClr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0" name="Text 7"/>
          <p:cNvSpPr/>
          <p:nvPr/>
        </p:nvSpPr>
        <p:spPr>
          <a:xfrm>
            <a:off x="2377440" y="219456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Istraživanje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645920" y="2560320"/>
            <a:ext cx="2560320" cy="2560320"/>
          </a:xfrm>
          <a:prstGeom prst="ellipse">
            <a:avLst/>
          </a:prstGeom>
          <a:solidFill>
            <a:srgbClr val="6495ED">
              <a:alpha val="75000"/>
            </a:srgbClr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1645920" y="365760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Suradnja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5303520" y="1371600"/>
            <a:ext cx="34747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Shape 11"/>
          <p:cNvSpPr/>
          <p:nvPr/>
        </p:nvSpPr>
        <p:spPr>
          <a:xfrm>
            <a:off x="5303520" y="1371600"/>
            <a:ext cx="54864" cy="91440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5" name="Text 12"/>
          <p:cNvSpPr/>
          <p:nvPr/>
        </p:nvSpPr>
        <p:spPr>
          <a:xfrm>
            <a:off x="5532120" y="150876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Kvalitetna nastava kao temelj akademskog programa veleučilišta.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5303520" y="2560320"/>
            <a:ext cx="34747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7" name="Shape 14"/>
          <p:cNvSpPr/>
          <p:nvPr/>
        </p:nvSpPr>
        <p:spPr>
          <a:xfrm>
            <a:off x="5303520" y="2560320"/>
            <a:ext cx="54864" cy="914400"/>
          </a:xfrm>
          <a:prstGeom prst="rect">
            <a:avLst/>
          </a:prstGeom>
          <a:solidFill>
            <a:srgbClr val="4169E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8" name="Text 15"/>
          <p:cNvSpPr/>
          <p:nvPr/>
        </p:nvSpPr>
        <p:spPr>
          <a:xfrm>
            <a:off x="5532120" y="269748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Istraživačke aktivnosti koje doprinose razvoju znanja i inovacija.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5303520" y="3749040"/>
            <a:ext cx="3474720" cy="91440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0" name="Shape 17"/>
          <p:cNvSpPr/>
          <p:nvPr/>
        </p:nvSpPr>
        <p:spPr>
          <a:xfrm>
            <a:off x="5303520" y="3749040"/>
            <a:ext cx="54864" cy="914400"/>
          </a:xfrm>
          <a:prstGeom prst="rect">
            <a:avLst/>
          </a:prstGeom>
          <a:solidFill>
            <a:srgbClr val="6495ED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1" name="Text 18"/>
          <p:cNvSpPr/>
          <p:nvPr/>
        </p:nvSpPr>
        <p:spPr>
          <a:xfrm>
            <a:off x="5532120" y="388620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Suradnja s gospodarstvom i međunarodnim partnerima za praktičnu primjenu.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Usporedni pregled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Različiti pristupi i karakteristike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65760" y="1097280"/>
            <a:ext cx="1965960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365760" y="1097280"/>
            <a:ext cx="1965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Smjer A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365760" y="1874520"/>
            <a:ext cx="1965960" cy="109728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0" name="Text 7"/>
          <p:cNvSpPr/>
          <p:nvPr/>
        </p:nvSpPr>
        <p:spPr>
          <a:xfrm>
            <a:off x="502920" y="1965960"/>
            <a:ext cx="1691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na tehnologiju i inovacije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2514600" y="1097280"/>
            <a:ext cx="1965960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2514600" y="1097280"/>
            <a:ext cx="1965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Smjer B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514600" y="1874520"/>
            <a:ext cx="1965960" cy="109728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Text 11"/>
          <p:cNvSpPr/>
          <p:nvPr/>
        </p:nvSpPr>
        <p:spPr>
          <a:xfrm>
            <a:off x="2651760" y="1965960"/>
            <a:ext cx="1691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na gospodarstvo i upravljanje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663440" y="1097280"/>
            <a:ext cx="1965960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6" name="Text 13"/>
          <p:cNvSpPr/>
          <p:nvPr/>
        </p:nvSpPr>
        <p:spPr>
          <a:xfrm>
            <a:off x="4663440" y="1097280"/>
            <a:ext cx="1965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Smjer C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4663440" y="1874520"/>
            <a:ext cx="1965960" cy="109728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8" name="Text 15"/>
          <p:cNvSpPr/>
          <p:nvPr/>
        </p:nvSpPr>
        <p:spPr>
          <a:xfrm>
            <a:off x="4800600" y="1965960"/>
            <a:ext cx="1691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na poljoprivredu i ekologiju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6812280" y="1097280"/>
            <a:ext cx="1965960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0" name="Text 17"/>
          <p:cNvSpPr/>
          <p:nvPr/>
        </p:nvSpPr>
        <p:spPr>
          <a:xfrm>
            <a:off x="6812280" y="1097280"/>
            <a:ext cx="1965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Smjer D</a:t>
            </a:r>
            <a:endParaRPr lang="en-US" sz="1400" dirty="0"/>
          </a:p>
        </p:txBody>
      </p:sp>
      <p:sp>
        <p:nvSpPr>
          <p:cNvPr id="21" name="Shape 18"/>
          <p:cNvSpPr/>
          <p:nvPr/>
        </p:nvSpPr>
        <p:spPr>
          <a:xfrm>
            <a:off x="6812280" y="1874520"/>
            <a:ext cx="1965960" cy="109728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2" name="Text 19"/>
          <p:cNvSpPr/>
          <p:nvPr/>
        </p:nvSpPr>
        <p:spPr>
          <a:xfrm>
            <a:off x="6949440" y="1965960"/>
            <a:ext cx="16916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Fokus na zdravstvo i društvo</a:t>
            </a:r>
            <a:endParaRPr lang="en-US" sz="1100" dirty="0"/>
          </a:p>
        </p:txBody>
      </p:sp>
      <p:sp>
        <p:nvSpPr>
          <p:cNvPr id="23" name="Shape 20"/>
          <p:cNvSpPr/>
          <p:nvPr/>
        </p:nvSpPr>
        <p:spPr>
          <a:xfrm>
            <a:off x="457200" y="3200400"/>
            <a:ext cx="8229600" cy="1188720"/>
          </a:xfrm>
          <a:prstGeom prst="rect">
            <a:avLst/>
          </a:prstGeom>
          <a:solidFill>
            <a:srgbClr val="F0F3FA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4" name="Shape 21"/>
          <p:cNvSpPr/>
          <p:nvPr/>
        </p:nvSpPr>
        <p:spPr>
          <a:xfrm>
            <a:off x="457200" y="3200400"/>
            <a:ext cx="54864" cy="11887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5" name="Text 22"/>
          <p:cNvSpPr/>
          <p:nvPr/>
        </p:nvSpPr>
        <p:spPr>
          <a:xfrm>
            <a:off x="731520" y="3337560"/>
            <a:ext cx="7772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ili istaknuta poruka koja se odnosi na usporedbu prikazanu iznad. Koristite ovaj prostor za dodatni kontekst ili preporuku.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Struktura programa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Hijerarhijski pregled komponenti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457200" y="1051560"/>
            <a:ext cx="5029200" cy="64008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594360" y="1051560"/>
            <a:ext cx="4754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Razina 1: Ishodi učenja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94360" y="137160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Konačni rezultati obrazovnog procesa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594360" y="1801368"/>
            <a:ext cx="4754880" cy="640080"/>
          </a:xfrm>
          <a:prstGeom prst="rect">
            <a:avLst/>
          </a:prstGeom>
          <a:solidFill>
            <a:srgbClr val="4169E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1" name="Text 8"/>
          <p:cNvSpPr/>
          <p:nvPr/>
        </p:nvSpPr>
        <p:spPr>
          <a:xfrm>
            <a:off x="731520" y="1801368"/>
            <a:ext cx="4480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Razina 2: Kompetencije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731520" y="212140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Vještine i znanja koja studenti stječu</a:t>
            </a:r>
            <a:endParaRPr lang="en-US" sz="1000" dirty="0"/>
          </a:p>
        </p:txBody>
      </p:sp>
      <p:sp>
        <p:nvSpPr>
          <p:cNvPr id="13" name="Shape 10"/>
          <p:cNvSpPr/>
          <p:nvPr/>
        </p:nvSpPr>
        <p:spPr>
          <a:xfrm>
            <a:off x="731520" y="2551176"/>
            <a:ext cx="4480560" cy="640080"/>
          </a:xfrm>
          <a:prstGeom prst="rect">
            <a:avLst/>
          </a:prstGeom>
          <a:solidFill>
            <a:srgbClr val="6495ED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Text 11"/>
          <p:cNvSpPr/>
          <p:nvPr/>
        </p:nvSpPr>
        <p:spPr>
          <a:xfrm>
            <a:off x="868680" y="2551176"/>
            <a:ext cx="4206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Razina 3: Kurikulum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868680" y="2871216"/>
            <a:ext cx="4206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Struktura predmeta i nastavnog plana</a:t>
            </a:r>
            <a:endParaRPr lang="en-US" sz="1000" dirty="0"/>
          </a:p>
        </p:txBody>
      </p:sp>
      <p:sp>
        <p:nvSpPr>
          <p:cNvPr id="16" name="Shape 13"/>
          <p:cNvSpPr/>
          <p:nvPr/>
        </p:nvSpPr>
        <p:spPr>
          <a:xfrm>
            <a:off x="868680" y="3300984"/>
            <a:ext cx="4206240" cy="640080"/>
          </a:xfrm>
          <a:prstGeom prst="rect">
            <a:avLst/>
          </a:prstGeom>
          <a:solidFill>
            <a:srgbClr val="87CEEB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1005840" y="3300984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Razina 4: Metode poučavanja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1005840" y="3621024"/>
            <a:ext cx="3931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Pristupi i alati za učenje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1005840" y="4050792"/>
            <a:ext cx="3931920" cy="640080"/>
          </a:xfrm>
          <a:prstGeom prst="rect">
            <a:avLst/>
          </a:prstGeom>
          <a:solidFill>
            <a:srgbClr val="B0C4DE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0" name="Text 17"/>
          <p:cNvSpPr/>
          <p:nvPr/>
        </p:nvSpPr>
        <p:spPr>
          <a:xfrm>
            <a:off x="1143000" y="4050792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Razina 5: Vanjski čimbenici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143000" y="4370832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FFFFFF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Tržište rada, regulativa, tehnologija</a:t>
            </a:r>
            <a:endParaRPr lang="en-US" sz="1000" dirty="0"/>
          </a:p>
        </p:txBody>
      </p:sp>
      <p:sp>
        <p:nvSpPr>
          <p:cNvPr id="22" name="Text 19"/>
          <p:cNvSpPr/>
          <p:nvPr/>
        </p:nvSpPr>
        <p:spPr>
          <a:xfrm>
            <a:off x="5669280" y="1188720"/>
            <a:ext cx="30175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Ovaj dijagram prikazuje hijerarhijsku strukturu studijskog programa od ishoda učenja na vrhu do vanjskih čimbenika na dnu.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5669280" y="2651760"/>
            <a:ext cx="30175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Svaka razina nadograđuje prethodnu i osigurava koherentnost cjelokupnog obrazovnog pristupa.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Vremenski niz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DOGAĐAJA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874520" y="649224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Kronološki pregled ključnih događaja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1371600" y="2743200"/>
            <a:ext cx="6400800" cy="0"/>
          </a:xfrm>
          <a:prstGeom prst="line">
            <a:avLst/>
          </a:prstGeom>
          <a:noFill/>
          <a:ln w="381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Shape 7"/>
          <p:cNvSpPr/>
          <p:nvPr/>
        </p:nvSpPr>
        <p:spPr>
          <a:xfrm>
            <a:off x="1207008" y="2578608"/>
            <a:ext cx="329184" cy="32918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1" name="Shape 8"/>
          <p:cNvSpPr/>
          <p:nvPr/>
        </p:nvSpPr>
        <p:spPr>
          <a:xfrm>
            <a:off x="137160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365760" y="18745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2007.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365760" y="15544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Osnivanje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274320" y="12344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Početak rada veleučilišta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4407408" y="2578608"/>
            <a:ext cx="329184" cy="32918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6" name="Shape 13"/>
          <p:cNvSpPr/>
          <p:nvPr/>
        </p:nvSpPr>
        <p:spPr>
          <a:xfrm>
            <a:off x="457200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3566160" y="329184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3566160" y="356616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Akreditacija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3474720" y="384048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Stjecanje pune akreditacije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7607808" y="2578608"/>
            <a:ext cx="329184" cy="32918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1" name="Shape 18"/>
          <p:cNvSpPr/>
          <p:nvPr/>
        </p:nvSpPr>
        <p:spPr>
          <a:xfrm>
            <a:off x="777240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22" name="Text 19"/>
          <p:cNvSpPr/>
          <p:nvPr/>
        </p:nvSpPr>
        <p:spPr>
          <a:xfrm>
            <a:off x="6766560" y="187452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2025.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6766560" y="1554480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Razvoj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6675120" y="1234440"/>
            <a:ext cx="2194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Novi strateški ciljevi</a:t>
            </a:r>
            <a:endParaRPr lang="en-US" sz="1000" dirty="0"/>
          </a:p>
        </p:txBody>
      </p:sp>
      <p:sp>
        <p:nvSpPr>
          <p:cNvPr id="25" name="Text 22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Vremenski niz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 DOGAĐAJA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874520" y="649224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Kronološki pregled ključnih događaja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914400" y="2743200"/>
            <a:ext cx="7315200" cy="0"/>
          </a:xfrm>
          <a:prstGeom prst="line">
            <a:avLst/>
          </a:prstGeom>
          <a:noFill/>
          <a:ln w="381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Shape 7"/>
          <p:cNvSpPr/>
          <p:nvPr/>
        </p:nvSpPr>
        <p:spPr>
          <a:xfrm>
            <a:off x="777240" y="2606040"/>
            <a:ext cx="274320" cy="274320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1" name="Shape 8"/>
          <p:cNvSpPr/>
          <p:nvPr/>
        </p:nvSpPr>
        <p:spPr>
          <a:xfrm>
            <a:off x="91440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182880" y="187452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2007.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82880" y="155448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Osnivanje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91440" y="123444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Početak rada veleučilišta</a:t>
            </a:r>
            <a:endParaRPr lang="en-US" sz="1000" dirty="0"/>
          </a:p>
        </p:txBody>
      </p:sp>
      <p:sp>
        <p:nvSpPr>
          <p:cNvPr id="15" name="Shape 12"/>
          <p:cNvSpPr/>
          <p:nvPr/>
        </p:nvSpPr>
        <p:spPr>
          <a:xfrm>
            <a:off x="2606040" y="2606040"/>
            <a:ext cx="274320" cy="274320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6" name="Shape 13"/>
          <p:cNvSpPr/>
          <p:nvPr/>
        </p:nvSpPr>
        <p:spPr>
          <a:xfrm>
            <a:off x="274320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2011680" y="329184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2010.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2011680" y="356616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Akreditacija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1920240" y="384048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Stjecanje pune akreditacije</a:t>
            </a:r>
            <a:endParaRPr lang="en-US" sz="1000" dirty="0"/>
          </a:p>
        </p:txBody>
      </p:sp>
      <p:sp>
        <p:nvSpPr>
          <p:cNvPr id="20" name="Shape 17"/>
          <p:cNvSpPr/>
          <p:nvPr/>
        </p:nvSpPr>
        <p:spPr>
          <a:xfrm>
            <a:off x="4434840" y="2606040"/>
            <a:ext cx="274320" cy="274320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1" name="Shape 18"/>
          <p:cNvSpPr/>
          <p:nvPr/>
        </p:nvSpPr>
        <p:spPr>
          <a:xfrm>
            <a:off x="457200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22" name="Text 19"/>
          <p:cNvSpPr/>
          <p:nvPr/>
        </p:nvSpPr>
        <p:spPr>
          <a:xfrm>
            <a:off x="3840480" y="187452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2015.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3840480" y="155448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Novi programi</a:t>
            </a:r>
            <a:endParaRPr lang="en-US" sz="1200" dirty="0"/>
          </a:p>
        </p:txBody>
      </p:sp>
      <p:sp>
        <p:nvSpPr>
          <p:cNvPr id="24" name="Text 21"/>
          <p:cNvSpPr/>
          <p:nvPr/>
        </p:nvSpPr>
        <p:spPr>
          <a:xfrm>
            <a:off x="3749040" y="123444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Pokretanje novih studija</a:t>
            </a:r>
            <a:endParaRPr lang="en-US" sz="1000" dirty="0"/>
          </a:p>
        </p:txBody>
      </p:sp>
      <p:sp>
        <p:nvSpPr>
          <p:cNvPr id="25" name="Shape 22"/>
          <p:cNvSpPr/>
          <p:nvPr/>
        </p:nvSpPr>
        <p:spPr>
          <a:xfrm>
            <a:off x="6263640" y="2606040"/>
            <a:ext cx="274320" cy="274320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6" name="Shape 23"/>
          <p:cNvSpPr/>
          <p:nvPr/>
        </p:nvSpPr>
        <p:spPr>
          <a:xfrm>
            <a:off x="640080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27" name="Text 24"/>
          <p:cNvSpPr/>
          <p:nvPr/>
        </p:nvSpPr>
        <p:spPr>
          <a:xfrm>
            <a:off x="5669280" y="329184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2020.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669280" y="356616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Digitalizacija</a:t>
            </a:r>
            <a:endParaRPr lang="en-US" sz="1200" dirty="0"/>
          </a:p>
        </p:txBody>
      </p:sp>
      <p:sp>
        <p:nvSpPr>
          <p:cNvPr id="29" name="Text 26"/>
          <p:cNvSpPr/>
          <p:nvPr/>
        </p:nvSpPr>
        <p:spPr>
          <a:xfrm>
            <a:off x="5577840" y="384048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Modernizacija nastave</a:t>
            </a:r>
            <a:endParaRPr lang="en-US" sz="1000" dirty="0"/>
          </a:p>
        </p:txBody>
      </p:sp>
      <p:sp>
        <p:nvSpPr>
          <p:cNvPr id="30" name="Shape 27"/>
          <p:cNvSpPr/>
          <p:nvPr/>
        </p:nvSpPr>
        <p:spPr>
          <a:xfrm>
            <a:off x="8092440" y="2606040"/>
            <a:ext cx="274320" cy="274320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31" name="Shape 28"/>
          <p:cNvSpPr/>
          <p:nvPr/>
        </p:nvSpPr>
        <p:spPr>
          <a:xfrm>
            <a:off x="822960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32" name="Text 29"/>
          <p:cNvSpPr/>
          <p:nvPr/>
        </p:nvSpPr>
        <p:spPr>
          <a:xfrm>
            <a:off x="7498080" y="187452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2025.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7498080" y="1554480"/>
            <a:ext cx="1463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Razvoj</a:t>
            </a:r>
            <a:endParaRPr lang="en-US" sz="1200" dirty="0"/>
          </a:p>
        </p:txBody>
      </p:sp>
      <p:sp>
        <p:nvSpPr>
          <p:cNvPr id="34" name="Text 31"/>
          <p:cNvSpPr/>
          <p:nvPr/>
        </p:nvSpPr>
        <p:spPr>
          <a:xfrm>
            <a:off x="7406640" y="1234440"/>
            <a:ext cx="1645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Novi strateški ciljevi</a:t>
            </a:r>
            <a:endParaRPr lang="en-US" sz="1000" dirty="0"/>
          </a:p>
        </p:txBody>
      </p:sp>
      <p:sp>
        <p:nvSpPr>
          <p:cNvPr id="35" name="Text 32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Vremenski niz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7" name="Text 4"/>
          <p:cNvSpPr/>
          <p:nvPr/>
        </p:nvSpPr>
        <p:spPr>
          <a:xfrm>
            <a:off x="548640" y="667512"/>
            <a:ext cx="1188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 DOGAĐAJA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1874520" y="649224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Kronološki pregled ključnih događaja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640080" y="2743200"/>
            <a:ext cx="7863840" cy="0"/>
          </a:xfrm>
          <a:prstGeom prst="line">
            <a:avLst/>
          </a:prstGeom>
          <a:noFill/>
          <a:ln w="381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0" name="Shape 7"/>
          <p:cNvSpPr/>
          <p:nvPr/>
        </p:nvSpPr>
        <p:spPr>
          <a:xfrm>
            <a:off x="52120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1" name="Shape 8"/>
          <p:cNvSpPr/>
          <p:nvPr/>
        </p:nvSpPr>
        <p:spPr>
          <a:xfrm>
            <a:off x="64008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114300" y="187452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2007.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114300" y="155448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Osnivanje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22860" y="123444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Početak rada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183184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6" name="Shape 13"/>
          <p:cNvSpPr/>
          <p:nvPr/>
        </p:nvSpPr>
        <p:spPr>
          <a:xfrm>
            <a:off x="195072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1424940" y="32918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2008.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1424940" y="356616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Prvi studenti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1333500" y="384048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Upis prve generacije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314248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1" name="Shape 18"/>
          <p:cNvSpPr/>
          <p:nvPr/>
        </p:nvSpPr>
        <p:spPr>
          <a:xfrm>
            <a:off x="326136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22" name="Text 19"/>
          <p:cNvSpPr/>
          <p:nvPr/>
        </p:nvSpPr>
        <p:spPr>
          <a:xfrm>
            <a:off x="2735580" y="187452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2011.</a:t>
            </a:r>
            <a:endParaRPr lang="en-US" sz="1200" dirty="0"/>
          </a:p>
        </p:txBody>
      </p:sp>
      <p:sp>
        <p:nvSpPr>
          <p:cNvPr id="23" name="Text 20"/>
          <p:cNvSpPr/>
          <p:nvPr/>
        </p:nvSpPr>
        <p:spPr>
          <a:xfrm>
            <a:off x="2735580" y="155448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Akreditacija</a:t>
            </a:r>
            <a:endParaRPr lang="en-US" sz="1000" dirty="0"/>
          </a:p>
        </p:txBody>
      </p:sp>
      <p:sp>
        <p:nvSpPr>
          <p:cNvPr id="24" name="Text 21"/>
          <p:cNvSpPr/>
          <p:nvPr/>
        </p:nvSpPr>
        <p:spPr>
          <a:xfrm>
            <a:off x="2644140" y="123444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Puna akreditacija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445312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26" name="Shape 23"/>
          <p:cNvSpPr/>
          <p:nvPr/>
        </p:nvSpPr>
        <p:spPr>
          <a:xfrm>
            <a:off x="457200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27" name="Text 24"/>
          <p:cNvSpPr/>
          <p:nvPr/>
        </p:nvSpPr>
        <p:spPr>
          <a:xfrm>
            <a:off x="4046220" y="32918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2014.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4046220" y="356616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Proširenje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3954780" y="384048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Novi studiji pokrenuti</a:t>
            </a:r>
            <a:endParaRPr lang="en-US" sz="900" dirty="0"/>
          </a:p>
        </p:txBody>
      </p:sp>
      <p:sp>
        <p:nvSpPr>
          <p:cNvPr id="30" name="Shape 27"/>
          <p:cNvSpPr/>
          <p:nvPr/>
        </p:nvSpPr>
        <p:spPr>
          <a:xfrm>
            <a:off x="576376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31" name="Shape 28"/>
          <p:cNvSpPr/>
          <p:nvPr/>
        </p:nvSpPr>
        <p:spPr>
          <a:xfrm>
            <a:off x="588264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32" name="Text 29"/>
          <p:cNvSpPr/>
          <p:nvPr/>
        </p:nvSpPr>
        <p:spPr>
          <a:xfrm>
            <a:off x="5356860" y="187452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2017.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5356860" y="155448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Suradnja</a:t>
            </a:r>
            <a:endParaRPr lang="en-US" sz="1000" dirty="0"/>
          </a:p>
        </p:txBody>
      </p:sp>
      <p:sp>
        <p:nvSpPr>
          <p:cNvPr id="34" name="Text 31"/>
          <p:cNvSpPr/>
          <p:nvPr/>
        </p:nvSpPr>
        <p:spPr>
          <a:xfrm>
            <a:off x="5265420" y="123444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Međunarodna partnerstva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707440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36" name="Shape 33"/>
          <p:cNvSpPr/>
          <p:nvPr/>
        </p:nvSpPr>
        <p:spPr>
          <a:xfrm>
            <a:off x="7193280" y="288036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37" name="Text 34"/>
          <p:cNvSpPr/>
          <p:nvPr/>
        </p:nvSpPr>
        <p:spPr>
          <a:xfrm>
            <a:off x="6667500" y="329184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2020.</a:t>
            </a:r>
            <a:endParaRPr lang="en-US" sz="1200" dirty="0"/>
          </a:p>
        </p:txBody>
      </p:sp>
      <p:sp>
        <p:nvSpPr>
          <p:cNvPr id="38" name="Text 35"/>
          <p:cNvSpPr/>
          <p:nvPr/>
        </p:nvSpPr>
        <p:spPr>
          <a:xfrm>
            <a:off x="6667500" y="356616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Digitalizacija</a:t>
            </a:r>
            <a:endParaRPr lang="en-US" sz="1000" dirty="0"/>
          </a:p>
        </p:txBody>
      </p:sp>
      <p:sp>
        <p:nvSpPr>
          <p:cNvPr id="39" name="Text 36"/>
          <p:cNvSpPr/>
          <p:nvPr/>
        </p:nvSpPr>
        <p:spPr>
          <a:xfrm>
            <a:off x="6576060" y="384048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E-učenje i inovacije</a:t>
            </a:r>
            <a:endParaRPr lang="en-US" sz="900" dirty="0"/>
          </a:p>
        </p:txBody>
      </p:sp>
      <p:sp>
        <p:nvSpPr>
          <p:cNvPr id="40" name="Shape 37"/>
          <p:cNvSpPr/>
          <p:nvPr/>
        </p:nvSpPr>
        <p:spPr>
          <a:xfrm>
            <a:off x="8385048" y="2624328"/>
            <a:ext cx="237744" cy="237744"/>
          </a:xfrm>
          <a:prstGeom prst="ellipse">
            <a:avLst/>
          </a:prstGeom>
          <a:solidFill>
            <a:srgbClr val="2D42B7"/>
          </a:solidFill>
          <a:ln w="381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41" name="Shape 38"/>
          <p:cNvSpPr/>
          <p:nvPr/>
        </p:nvSpPr>
        <p:spPr>
          <a:xfrm>
            <a:off x="8503920" y="2240280"/>
            <a:ext cx="0" cy="365760"/>
          </a:xfrm>
          <a:prstGeom prst="line">
            <a:avLst/>
          </a:prstGeom>
          <a:noFill/>
          <a:ln w="19050">
            <a:solidFill>
              <a:srgbClr val="2D42B7"/>
            </a:solidFill>
            <a:prstDash val="dot"/>
          </a:ln>
        </p:spPr>
        <p:txBody>
          <a:bodyPr/>
          <a:lstStyle/>
          <a:p>
            <a:endParaRPr lang="hr-HR"/>
          </a:p>
        </p:txBody>
      </p:sp>
      <p:sp>
        <p:nvSpPr>
          <p:cNvPr id="42" name="Text 39"/>
          <p:cNvSpPr/>
          <p:nvPr/>
        </p:nvSpPr>
        <p:spPr>
          <a:xfrm>
            <a:off x="7978140" y="187452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2025.</a:t>
            </a:r>
            <a:endParaRPr lang="en-US" sz="1200" dirty="0"/>
          </a:p>
        </p:txBody>
      </p:sp>
      <p:sp>
        <p:nvSpPr>
          <p:cNvPr id="43" name="Text 40"/>
          <p:cNvSpPr/>
          <p:nvPr/>
        </p:nvSpPr>
        <p:spPr>
          <a:xfrm>
            <a:off x="7978140" y="1554480"/>
            <a:ext cx="1051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Razvoj</a:t>
            </a:r>
            <a:endParaRPr lang="en-US" sz="1000" dirty="0"/>
          </a:p>
        </p:txBody>
      </p:sp>
      <p:sp>
        <p:nvSpPr>
          <p:cNvPr id="44" name="Text 41"/>
          <p:cNvSpPr/>
          <p:nvPr/>
        </p:nvSpPr>
        <p:spPr>
          <a:xfrm>
            <a:off x="7886700" y="1234440"/>
            <a:ext cx="1234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Novi strateški ciljevi</a:t>
            </a:r>
            <a:endParaRPr lang="en-US" sz="900" dirty="0"/>
          </a:p>
        </p:txBody>
      </p:sp>
      <p:sp>
        <p:nvSpPr>
          <p:cNvPr id="45" name="Text 42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Kružni prikaz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Raspodjela resursa ili segmentacija podataka</a:t>
            </a:r>
            <a:endParaRPr lang="en-US" sz="1200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457200" y="1097280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hape 4"/>
          <p:cNvSpPr/>
          <p:nvPr/>
        </p:nvSpPr>
        <p:spPr>
          <a:xfrm>
            <a:off x="5029200" y="1188720"/>
            <a:ext cx="36576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9" name="Shape 5"/>
          <p:cNvSpPr/>
          <p:nvPr/>
        </p:nvSpPr>
        <p:spPr>
          <a:xfrm>
            <a:off x="5029200" y="1188720"/>
            <a:ext cx="64008" cy="54864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0" name="Text 6"/>
          <p:cNvSpPr/>
          <p:nvPr/>
        </p:nvSpPr>
        <p:spPr>
          <a:xfrm>
            <a:off x="5212080" y="1234440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Nastava</a:t>
            </a:r>
            <a:endParaRPr lang="en-US" sz="1300" dirty="0"/>
          </a:p>
        </p:txBody>
      </p:sp>
      <p:sp>
        <p:nvSpPr>
          <p:cNvPr id="11" name="Text 7"/>
          <p:cNvSpPr/>
          <p:nvPr/>
        </p:nvSpPr>
        <p:spPr>
          <a:xfrm>
            <a:off x="7589520" y="123444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35%</a:t>
            </a:r>
            <a:endParaRPr lang="en-US" sz="1800" dirty="0"/>
          </a:p>
        </p:txBody>
      </p:sp>
      <p:sp>
        <p:nvSpPr>
          <p:cNvPr id="12" name="Shape 8"/>
          <p:cNvSpPr/>
          <p:nvPr/>
        </p:nvSpPr>
        <p:spPr>
          <a:xfrm>
            <a:off x="5029200" y="1847088"/>
            <a:ext cx="36576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Shape 9"/>
          <p:cNvSpPr/>
          <p:nvPr/>
        </p:nvSpPr>
        <p:spPr>
          <a:xfrm>
            <a:off x="5029200" y="1847088"/>
            <a:ext cx="64008" cy="548640"/>
          </a:xfrm>
          <a:prstGeom prst="rect">
            <a:avLst/>
          </a:prstGeom>
          <a:solidFill>
            <a:srgbClr val="4169E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Text 10"/>
          <p:cNvSpPr/>
          <p:nvPr/>
        </p:nvSpPr>
        <p:spPr>
          <a:xfrm>
            <a:off x="5212080" y="1892808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Istraživanje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7589520" y="1892808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4169E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25%</a:t>
            </a:r>
            <a:endParaRPr lang="en-US" sz="1800" dirty="0"/>
          </a:p>
        </p:txBody>
      </p:sp>
      <p:sp>
        <p:nvSpPr>
          <p:cNvPr id="16" name="Shape 12"/>
          <p:cNvSpPr/>
          <p:nvPr/>
        </p:nvSpPr>
        <p:spPr>
          <a:xfrm>
            <a:off x="5029200" y="2505456"/>
            <a:ext cx="36576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7" name="Shape 13"/>
          <p:cNvSpPr/>
          <p:nvPr/>
        </p:nvSpPr>
        <p:spPr>
          <a:xfrm>
            <a:off x="5029200" y="2505456"/>
            <a:ext cx="64008" cy="548640"/>
          </a:xfrm>
          <a:prstGeom prst="rect">
            <a:avLst/>
          </a:prstGeom>
          <a:solidFill>
            <a:srgbClr val="6495ED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8" name="Text 14"/>
          <p:cNvSpPr/>
          <p:nvPr/>
        </p:nvSpPr>
        <p:spPr>
          <a:xfrm>
            <a:off x="5212080" y="2551176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Suradnja</a:t>
            </a:r>
            <a:endParaRPr lang="en-US" sz="1300" dirty="0"/>
          </a:p>
        </p:txBody>
      </p:sp>
      <p:sp>
        <p:nvSpPr>
          <p:cNvPr id="19" name="Text 15"/>
          <p:cNvSpPr/>
          <p:nvPr/>
        </p:nvSpPr>
        <p:spPr>
          <a:xfrm>
            <a:off x="7589520" y="2551176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6495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20%</a:t>
            </a:r>
            <a:endParaRPr lang="en-US" sz="1800" dirty="0"/>
          </a:p>
        </p:txBody>
      </p:sp>
      <p:sp>
        <p:nvSpPr>
          <p:cNvPr id="20" name="Shape 16"/>
          <p:cNvSpPr/>
          <p:nvPr/>
        </p:nvSpPr>
        <p:spPr>
          <a:xfrm>
            <a:off x="5029200" y="3163824"/>
            <a:ext cx="36576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1" name="Shape 17"/>
          <p:cNvSpPr/>
          <p:nvPr/>
        </p:nvSpPr>
        <p:spPr>
          <a:xfrm>
            <a:off x="5029200" y="3163824"/>
            <a:ext cx="64008" cy="548640"/>
          </a:xfrm>
          <a:prstGeom prst="rect">
            <a:avLst/>
          </a:prstGeom>
          <a:solidFill>
            <a:srgbClr val="87CEEB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2" name="Text 18"/>
          <p:cNvSpPr/>
          <p:nvPr/>
        </p:nvSpPr>
        <p:spPr>
          <a:xfrm>
            <a:off x="5212080" y="3209544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Infrastruktura</a:t>
            </a:r>
            <a:endParaRPr lang="en-US" sz="1300" dirty="0"/>
          </a:p>
        </p:txBody>
      </p:sp>
      <p:sp>
        <p:nvSpPr>
          <p:cNvPr id="23" name="Text 19"/>
          <p:cNvSpPr/>
          <p:nvPr/>
        </p:nvSpPr>
        <p:spPr>
          <a:xfrm>
            <a:off x="7589520" y="3209544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87CEE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12%</a:t>
            </a:r>
            <a:endParaRPr lang="en-US" sz="1800" dirty="0"/>
          </a:p>
        </p:txBody>
      </p:sp>
      <p:sp>
        <p:nvSpPr>
          <p:cNvPr id="24" name="Shape 20"/>
          <p:cNvSpPr/>
          <p:nvPr/>
        </p:nvSpPr>
        <p:spPr>
          <a:xfrm>
            <a:off x="5029200" y="3822192"/>
            <a:ext cx="3657600" cy="548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5" name="Shape 21"/>
          <p:cNvSpPr/>
          <p:nvPr/>
        </p:nvSpPr>
        <p:spPr>
          <a:xfrm>
            <a:off x="5029200" y="3822192"/>
            <a:ext cx="64008" cy="548640"/>
          </a:xfrm>
          <a:prstGeom prst="rect">
            <a:avLst/>
          </a:prstGeom>
          <a:solidFill>
            <a:srgbClr val="B0C4DE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6" name="Text 22"/>
          <p:cNvSpPr/>
          <p:nvPr/>
        </p:nvSpPr>
        <p:spPr>
          <a:xfrm>
            <a:off x="5212080" y="386791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Ostalo</a:t>
            </a:r>
            <a:endParaRPr lang="en-US" sz="1300" dirty="0"/>
          </a:p>
        </p:txBody>
      </p:sp>
      <p:sp>
        <p:nvSpPr>
          <p:cNvPr id="27" name="Text 23"/>
          <p:cNvSpPr/>
          <p:nvPr/>
        </p:nvSpPr>
        <p:spPr>
          <a:xfrm>
            <a:off x="7589520" y="386791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800" b="1" dirty="0">
                <a:solidFill>
                  <a:srgbClr val="B0C4D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8%</a:t>
            </a:r>
            <a:endParaRPr lang="en-US" sz="1800" dirty="0"/>
          </a:p>
        </p:txBody>
      </p:sp>
      <p:sp>
        <p:nvSpPr>
          <p:cNvPr id="28" name="Text 24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"/>
            <a:ext cx="347472" cy="2377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59168" y="25603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640080" y="1097280"/>
            <a:ext cx="2286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7200" dirty="0"/>
          </a:p>
        </p:txBody>
      </p:sp>
      <p:sp>
        <p:nvSpPr>
          <p:cNvPr id="5" name="Shape 2"/>
          <p:cNvSpPr/>
          <p:nvPr/>
        </p:nvSpPr>
        <p:spPr>
          <a:xfrm>
            <a:off x="640080" y="2286000"/>
            <a:ext cx="3200400" cy="0"/>
          </a:xfrm>
          <a:prstGeom prst="line">
            <a:avLst/>
          </a:prstGeom>
          <a:noFill/>
          <a:ln w="25400">
            <a:solidFill>
              <a:srgbClr val="FFFFFF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3"/>
          <p:cNvSpPr/>
          <p:nvPr/>
        </p:nvSpPr>
        <p:spPr>
          <a:xfrm>
            <a:off x="640080" y="246888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sekcije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640080" y="3383280"/>
            <a:ext cx="5486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A1A2E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Kratki opis sekcije ili uvodni tekst za ovaj dio prezentacije.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57200" y="731520"/>
            <a:ext cx="4389120" cy="39319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6" name="Text 3"/>
          <p:cNvSpPr/>
          <p:nvPr/>
        </p:nvSpPr>
        <p:spPr>
          <a:xfrm>
            <a:off x="731520" y="1097280"/>
            <a:ext cx="38404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Vaš naslov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ovdje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731520" y="2743200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E8EBF7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Kratki motivacijski tekst ili poziv na akciju koji potiče publiku na djelovanje.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5212080" y="914400"/>
            <a:ext cx="347472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9" name="Shape 6"/>
          <p:cNvSpPr/>
          <p:nvPr/>
        </p:nvSpPr>
        <p:spPr>
          <a:xfrm>
            <a:off x="5212080" y="914400"/>
            <a:ext cx="54864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0" name="Text 7"/>
          <p:cNvSpPr/>
          <p:nvPr/>
        </p:nvSpPr>
        <p:spPr>
          <a:xfrm>
            <a:off x="5440680" y="10058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Otvara nove perspektive u razumijevanju teme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5212080" y="1828800"/>
            <a:ext cx="347472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2" name="Shape 9"/>
          <p:cNvSpPr/>
          <p:nvPr/>
        </p:nvSpPr>
        <p:spPr>
          <a:xfrm>
            <a:off x="5212080" y="1828800"/>
            <a:ext cx="54864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3" name="Text 10"/>
          <p:cNvSpPr/>
          <p:nvPr/>
        </p:nvSpPr>
        <p:spPr>
          <a:xfrm>
            <a:off x="5440680" y="19202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Potiče samopouzdanje i kreativnost u pristupu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5212080" y="2743200"/>
            <a:ext cx="347472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5" name="Shape 12"/>
          <p:cNvSpPr/>
          <p:nvPr/>
        </p:nvSpPr>
        <p:spPr>
          <a:xfrm>
            <a:off x="5212080" y="2743200"/>
            <a:ext cx="54864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6" name="Text 13"/>
          <p:cNvSpPr/>
          <p:nvPr/>
        </p:nvSpPr>
        <p:spPr>
          <a:xfrm>
            <a:off x="5440680" y="28346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Priprema za izazove suvremenog okruženja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5212080" y="3657600"/>
            <a:ext cx="3474720" cy="7315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8" name="Shape 15"/>
          <p:cNvSpPr/>
          <p:nvPr/>
        </p:nvSpPr>
        <p:spPr>
          <a:xfrm>
            <a:off x="5212080" y="3657600"/>
            <a:ext cx="54864" cy="7315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9" name="Text 16"/>
          <p:cNvSpPr/>
          <p:nvPr/>
        </p:nvSpPr>
        <p:spPr>
          <a:xfrm>
            <a:off x="5440680" y="37490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Pruža konkretne alate i vještine za uspjeh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914400"/>
            <a:ext cx="640080" cy="4297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26280" y="886968"/>
            <a:ext cx="2743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914400" y="182880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Hvala na pažnji!</a:t>
            </a:r>
            <a:endParaRPr lang="en-US" sz="3800" dirty="0"/>
          </a:p>
        </p:txBody>
      </p:sp>
      <p:sp>
        <p:nvSpPr>
          <p:cNvPr id="5" name="Shape 2"/>
          <p:cNvSpPr/>
          <p:nvPr/>
        </p:nvSpPr>
        <p:spPr>
          <a:xfrm>
            <a:off x="3200400" y="2834640"/>
            <a:ext cx="2743200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6" name="Text 3"/>
          <p:cNvSpPr/>
          <p:nvPr/>
        </p:nvSpPr>
        <p:spPr>
          <a:xfrm>
            <a:off x="914400" y="3063240"/>
            <a:ext cx="73152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C8D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6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200" dirty="0">
                <a:solidFill>
                  <a:srgbClr val="C8D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Matije Gupca 78, 33000 Virovitica</a:t>
            </a:r>
            <a:endParaRPr lang="en-US" sz="16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200" dirty="0">
                <a:solidFill>
                  <a:srgbClr val="C8D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www.vuv.hr</a:t>
            </a:r>
            <a:endParaRPr lang="en-US" sz="16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1200" dirty="0">
                <a:solidFill>
                  <a:srgbClr val="C8D0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info@vuv.hr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procesa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457200" y="11887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457200" y="1664208"/>
            <a:ext cx="2560320" cy="0"/>
          </a:xfrm>
          <a:prstGeom prst="line">
            <a:avLst/>
          </a:prstGeom>
          <a:noFill/>
          <a:ln w="254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45720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Prvi korak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57200" y="2194560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prvog koraka u procesu koji objašnjava početnu fazu rada i pripremu.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291840" y="11887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3291840" y="1664208"/>
            <a:ext cx="2560320" cy="0"/>
          </a:xfrm>
          <a:prstGeom prst="line">
            <a:avLst/>
          </a:prstGeom>
          <a:noFill/>
          <a:ln w="254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2" name="Text 9"/>
          <p:cNvSpPr/>
          <p:nvPr/>
        </p:nvSpPr>
        <p:spPr>
          <a:xfrm>
            <a:off x="329184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Drugi korak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291840" y="2194560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drugog koraka koji nadograđuje prethodni i vodi prema cilju.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126480" y="1188720"/>
            <a:ext cx="2560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6126480" y="1664208"/>
            <a:ext cx="2560320" cy="0"/>
          </a:xfrm>
          <a:prstGeom prst="line">
            <a:avLst/>
          </a:prstGeom>
          <a:noFill/>
          <a:ln w="25400">
            <a:solidFill>
              <a:srgbClr val="2D42B7"/>
            </a:solidFill>
            <a:prstDash val="solid"/>
          </a:ln>
        </p:spPr>
        <p:txBody>
          <a:bodyPr/>
          <a:lstStyle/>
          <a:p>
            <a:endParaRPr lang="hr-HR"/>
          </a:p>
        </p:txBody>
      </p:sp>
      <p:sp>
        <p:nvSpPr>
          <p:cNvPr id="16" name="Text 13"/>
          <p:cNvSpPr/>
          <p:nvPr/>
        </p:nvSpPr>
        <p:spPr>
          <a:xfrm>
            <a:off x="6126480" y="17830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Treći korak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6126480" y="2194560"/>
            <a:ext cx="25603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Završni korak koji donosi rezultat i zaključuje cijeli proces.</a:t>
            </a:r>
            <a:endParaRPr lang="en-US" sz="1200" dirty="0"/>
          </a:p>
        </p:txBody>
      </p:sp>
      <p:sp>
        <p:nvSpPr>
          <p:cNvPr id="18" name="Text 15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54864"/>
            <a:ext cx="4389120" cy="508863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754880" y="45720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slajda</a:t>
            </a:r>
            <a:endParaRPr lang="en-US" sz="2400" dirty="0"/>
          </a:p>
        </p:txBody>
      </p:sp>
      <p:sp>
        <p:nvSpPr>
          <p:cNvPr id="7" name="Shape 3"/>
          <p:cNvSpPr/>
          <p:nvPr/>
        </p:nvSpPr>
        <p:spPr>
          <a:xfrm>
            <a:off x="4754880" y="1280160"/>
            <a:ext cx="3931920" cy="100584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Shape 4"/>
          <p:cNvSpPr/>
          <p:nvPr/>
        </p:nvSpPr>
        <p:spPr>
          <a:xfrm>
            <a:off x="4754880" y="1280160"/>
            <a:ext cx="54864" cy="100584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9" name="Text 5"/>
          <p:cNvSpPr/>
          <p:nvPr/>
        </p:nvSpPr>
        <p:spPr>
          <a:xfrm>
            <a:off x="4983480" y="137160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Prva stavka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4983480" y="169164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koji daje kontekst i detalje o ovoj temi.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754880" y="2468880"/>
            <a:ext cx="3931920" cy="100584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2" name="Shape 8"/>
          <p:cNvSpPr/>
          <p:nvPr/>
        </p:nvSpPr>
        <p:spPr>
          <a:xfrm>
            <a:off x="4754880" y="2468880"/>
            <a:ext cx="54864" cy="100584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3" name="Text 9"/>
          <p:cNvSpPr/>
          <p:nvPr/>
        </p:nvSpPr>
        <p:spPr>
          <a:xfrm>
            <a:off x="4983480" y="25603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Druga stavka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4983480" y="288036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Dodatne informacije koje nadopunjuju prethodni sadržaj.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754880" y="3657600"/>
            <a:ext cx="3931920" cy="1005840"/>
          </a:xfrm>
          <a:prstGeom prst="rect">
            <a:avLst/>
          </a:prstGeom>
          <a:solidFill>
            <a:srgbClr val="F0F3FA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6" name="Shape 12"/>
          <p:cNvSpPr/>
          <p:nvPr/>
        </p:nvSpPr>
        <p:spPr>
          <a:xfrm>
            <a:off x="4754880" y="3657600"/>
            <a:ext cx="54864" cy="100584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7" name="Text 13"/>
          <p:cNvSpPr/>
          <p:nvPr/>
        </p:nvSpPr>
        <p:spPr>
          <a:xfrm>
            <a:off x="4983480" y="374904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Treća stavka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4983480" y="406908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Završni element koji zaokružuje sadržaj slajda.</a:t>
            </a:r>
            <a:endParaRPr lang="en-US" sz="1100" dirty="0"/>
          </a:p>
        </p:txBody>
      </p:sp>
      <p:sp>
        <p:nvSpPr>
          <p:cNvPr id="19" name="Text 15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Četiri ključna koncepta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Pregled glavnih tema i njihov značaj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65760" y="1143000"/>
            <a:ext cx="1965960" cy="5029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365760" y="114300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365760" y="1691640"/>
            <a:ext cx="196596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0" name="Text 7"/>
          <p:cNvSpPr/>
          <p:nvPr/>
        </p:nvSpPr>
        <p:spPr>
          <a:xfrm>
            <a:off x="502920" y="1828800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Koncept A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502920" y="2194560"/>
            <a:ext cx="1691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Kratki opis koncepta koji objašnjava ključnu ideju i primjenu u praksi.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2514600" y="1143000"/>
            <a:ext cx="1965960" cy="5029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3" name="Text 10"/>
          <p:cNvSpPr/>
          <p:nvPr/>
        </p:nvSpPr>
        <p:spPr>
          <a:xfrm>
            <a:off x="2514600" y="114300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2514600" y="1691640"/>
            <a:ext cx="196596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5" name="Text 12"/>
          <p:cNvSpPr/>
          <p:nvPr/>
        </p:nvSpPr>
        <p:spPr>
          <a:xfrm>
            <a:off x="2651760" y="1828800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Koncept B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2651760" y="2194560"/>
            <a:ext cx="1691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drugog koncepta s relevantnim informacijama i primjerima za razumijevanje.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663440" y="1143000"/>
            <a:ext cx="1965960" cy="5029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8" name="Text 15"/>
          <p:cNvSpPr/>
          <p:nvPr/>
        </p:nvSpPr>
        <p:spPr>
          <a:xfrm>
            <a:off x="4663440" y="114300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000" dirty="0"/>
          </a:p>
        </p:txBody>
      </p:sp>
      <p:sp>
        <p:nvSpPr>
          <p:cNvPr id="19" name="Shape 16"/>
          <p:cNvSpPr/>
          <p:nvPr/>
        </p:nvSpPr>
        <p:spPr>
          <a:xfrm>
            <a:off x="4663440" y="1691640"/>
            <a:ext cx="196596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0" name="Text 17"/>
          <p:cNvSpPr/>
          <p:nvPr/>
        </p:nvSpPr>
        <p:spPr>
          <a:xfrm>
            <a:off x="4800600" y="1828800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Koncept C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4800600" y="2194560"/>
            <a:ext cx="1691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Treći koncept koji nadograđuje prethodne i dodaje novu dimenziju temi.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6812280" y="1143000"/>
            <a:ext cx="1965960" cy="50292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3" name="Text 20"/>
          <p:cNvSpPr/>
          <p:nvPr/>
        </p:nvSpPr>
        <p:spPr>
          <a:xfrm>
            <a:off x="6812280" y="1143000"/>
            <a:ext cx="1965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000" dirty="0"/>
          </a:p>
        </p:txBody>
      </p:sp>
      <p:sp>
        <p:nvSpPr>
          <p:cNvPr id="24" name="Shape 21"/>
          <p:cNvSpPr/>
          <p:nvPr/>
        </p:nvSpPr>
        <p:spPr>
          <a:xfrm>
            <a:off x="6812280" y="1691640"/>
            <a:ext cx="1965960" cy="256032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5" name="Text 22"/>
          <p:cNvSpPr/>
          <p:nvPr/>
        </p:nvSpPr>
        <p:spPr>
          <a:xfrm>
            <a:off x="6949440" y="1828800"/>
            <a:ext cx="1691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Koncept D</a:t>
            </a:r>
            <a:endParaRPr lang="en-US" sz="1400" dirty="0"/>
          </a:p>
        </p:txBody>
      </p:sp>
      <p:sp>
        <p:nvSpPr>
          <p:cNvPr id="26" name="Text 23"/>
          <p:cNvSpPr/>
          <p:nvPr/>
        </p:nvSpPr>
        <p:spPr>
          <a:xfrm>
            <a:off x="6949440" y="2194560"/>
            <a:ext cx="169164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Završni koncept koji zaokružuje cjelinu i daje zaključak o temi.</a:t>
            </a:r>
            <a:endParaRPr lang="en-US" sz="1100" dirty="0"/>
          </a:p>
        </p:txBody>
      </p:sp>
      <p:sp>
        <p:nvSpPr>
          <p:cNvPr id="27" name="Text 24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Naslov slajda</a:t>
            </a:r>
            <a:endParaRPr lang="en-US" sz="2600" dirty="0"/>
          </a:p>
        </p:txBody>
      </p:sp>
      <p:sp>
        <p:nvSpPr>
          <p:cNvPr id="6" name="Shape 3"/>
          <p:cNvSpPr/>
          <p:nvPr/>
        </p:nvSpPr>
        <p:spPr>
          <a:xfrm>
            <a:off x="457200" y="914400"/>
            <a:ext cx="4389120" cy="374904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7" name="Shape 4"/>
          <p:cNvSpPr/>
          <p:nvPr/>
        </p:nvSpPr>
        <p:spPr>
          <a:xfrm>
            <a:off x="457200" y="914400"/>
            <a:ext cx="64008" cy="3749040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8" name="Text 5"/>
          <p:cNvSpPr/>
          <p:nvPr/>
        </p:nvSpPr>
        <p:spPr>
          <a:xfrm>
            <a:off x="777240" y="105156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Ključna točka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77240" y="1463040"/>
            <a:ext cx="3840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Ovdje unesite sadržaj prezentacije. Tekst se automatski prelama unutar okvira.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777240" y="2468880"/>
            <a:ext cx="38404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Prva važna stavka ili podatak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Druga stavka s informacijama</a:t>
            </a:r>
            <a:endParaRPr lang="en-US" sz="12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2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Treća stavka koja nadopunjuje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120640" y="914400"/>
            <a:ext cx="3566160" cy="374904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12080" y="1005840"/>
            <a:ext cx="3383280" cy="35661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Ključni pokazatelji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Kratki pregled najvažnijih podataka i statistika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457200" y="1234440"/>
            <a:ext cx="2560320" cy="21945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Shape 5"/>
          <p:cNvSpPr/>
          <p:nvPr/>
        </p:nvSpPr>
        <p:spPr>
          <a:xfrm>
            <a:off x="457200" y="1234440"/>
            <a:ext cx="2560320" cy="64008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9" name="Text 6"/>
          <p:cNvSpPr/>
          <p:nvPr/>
        </p:nvSpPr>
        <p:spPr>
          <a:xfrm>
            <a:off x="457200" y="150876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250+</a:t>
            </a:r>
            <a:endParaRPr lang="en-US" sz="4000" dirty="0"/>
          </a:p>
        </p:txBody>
      </p:sp>
      <p:sp>
        <p:nvSpPr>
          <p:cNvPr id="10" name="Text 7"/>
          <p:cNvSpPr/>
          <p:nvPr/>
        </p:nvSpPr>
        <p:spPr>
          <a:xfrm>
            <a:off x="457200" y="22402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Studenata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57200" y="26060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upisanih na studije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3291840" y="1234440"/>
            <a:ext cx="2560320" cy="21945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3" name="Shape 10"/>
          <p:cNvSpPr/>
          <p:nvPr/>
        </p:nvSpPr>
        <p:spPr>
          <a:xfrm>
            <a:off x="3291840" y="1234440"/>
            <a:ext cx="2560320" cy="64008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4" name="Text 11"/>
          <p:cNvSpPr/>
          <p:nvPr/>
        </p:nvSpPr>
        <p:spPr>
          <a:xfrm>
            <a:off x="3291840" y="150876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30+</a:t>
            </a:r>
            <a:endParaRPr lang="en-US" sz="4000" dirty="0"/>
          </a:p>
        </p:txBody>
      </p:sp>
      <p:sp>
        <p:nvSpPr>
          <p:cNvPr id="15" name="Text 12"/>
          <p:cNvSpPr/>
          <p:nvPr/>
        </p:nvSpPr>
        <p:spPr>
          <a:xfrm>
            <a:off x="3291840" y="22402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Nastavnika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3291840" y="26060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stručnih predavača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6126480" y="1234440"/>
            <a:ext cx="2560320" cy="21945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8" name="Shape 15"/>
          <p:cNvSpPr/>
          <p:nvPr/>
        </p:nvSpPr>
        <p:spPr>
          <a:xfrm>
            <a:off x="6126480" y="1234440"/>
            <a:ext cx="2560320" cy="64008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9" name="Text 16"/>
          <p:cNvSpPr/>
          <p:nvPr/>
        </p:nvSpPr>
        <p:spPr>
          <a:xfrm>
            <a:off x="6126480" y="1508760"/>
            <a:ext cx="2560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4000" dirty="0"/>
          </a:p>
        </p:txBody>
      </p:sp>
      <p:sp>
        <p:nvSpPr>
          <p:cNvPr id="20" name="Text 17"/>
          <p:cNvSpPr/>
          <p:nvPr/>
        </p:nvSpPr>
        <p:spPr>
          <a:xfrm>
            <a:off x="6126480" y="224028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Studijskih programa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6126480" y="2606040"/>
            <a:ext cx="2560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na svim razinama</a:t>
            </a:r>
            <a:endParaRPr lang="en-US" sz="1100" dirty="0"/>
          </a:p>
        </p:txBody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3611880"/>
            <a:ext cx="1828800" cy="1216152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Pregled rezultata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Najvažniji nalazi i zaključci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457200" y="1097280"/>
            <a:ext cx="3931920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8" name="Shape 5"/>
          <p:cNvSpPr/>
          <p:nvPr/>
        </p:nvSpPr>
        <p:spPr>
          <a:xfrm>
            <a:off x="457200" y="1097280"/>
            <a:ext cx="393192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9" name="Text 6"/>
          <p:cNvSpPr/>
          <p:nvPr/>
        </p:nvSpPr>
        <p:spPr>
          <a:xfrm>
            <a:off x="640080" y="12801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Prva tema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640080" y="164592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nalaza ili zaključka koji proizlazi iz analize podataka ili istraživanja.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663440" y="1097280"/>
            <a:ext cx="3931920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2" name="Shape 9"/>
          <p:cNvSpPr/>
          <p:nvPr/>
        </p:nvSpPr>
        <p:spPr>
          <a:xfrm>
            <a:off x="4663440" y="1097280"/>
            <a:ext cx="393192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3" name="Text 10"/>
          <p:cNvSpPr/>
          <p:nvPr/>
        </p:nvSpPr>
        <p:spPr>
          <a:xfrm>
            <a:off x="4846320" y="128016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Druga tema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4846320" y="164592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Objašnjenje drugog ključnog nalaza s kontekstom i primjerima.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457200" y="3017520"/>
            <a:ext cx="3931920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16" name="Shape 13"/>
          <p:cNvSpPr/>
          <p:nvPr/>
        </p:nvSpPr>
        <p:spPr>
          <a:xfrm>
            <a:off x="457200" y="3017520"/>
            <a:ext cx="3931920" cy="54864"/>
          </a:xfrm>
          <a:prstGeom prst="rect">
            <a:avLst/>
          </a:prstGeom>
          <a:solidFill>
            <a:srgbClr val="4169E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17" name="Text 14"/>
          <p:cNvSpPr/>
          <p:nvPr/>
        </p:nvSpPr>
        <p:spPr>
          <a:xfrm>
            <a:off x="640080" y="320040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Treća tema</a:t>
            </a:r>
            <a:endParaRPr lang="en-US" sz="1500" dirty="0"/>
          </a:p>
        </p:txBody>
      </p:sp>
      <p:sp>
        <p:nvSpPr>
          <p:cNvPr id="18" name="Text 15"/>
          <p:cNvSpPr/>
          <p:nvPr/>
        </p:nvSpPr>
        <p:spPr>
          <a:xfrm>
            <a:off x="640080" y="356616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Treći nalaz koji donosi novu perspektivu na promatranu problematiku.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4663440" y="3017520"/>
            <a:ext cx="3931920" cy="1691640"/>
          </a:xfrm>
          <a:prstGeom prst="rect">
            <a:avLst/>
          </a:prstGeom>
          <a:solidFill>
            <a:srgbClr val="FFFFFF"/>
          </a:solidFill>
          <a:ln/>
          <a:effectLst>
            <a:outerShdw blurRad="635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sp>
        <p:nvSpPr>
          <p:cNvPr id="20" name="Shape 17"/>
          <p:cNvSpPr/>
          <p:nvPr/>
        </p:nvSpPr>
        <p:spPr>
          <a:xfrm>
            <a:off x="4663440" y="3017520"/>
            <a:ext cx="3931920" cy="54864"/>
          </a:xfrm>
          <a:prstGeom prst="rect">
            <a:avLst/>
          </a:prstGeom>
          <a:solidFill>
            <a:srgbClr val="4169E1"/>
          </a:solidFill>
          <a:ln/>
        </p:spPr>
        <p:txBody>
          <a:bodyPr/>
          <a:lstStyle/>
          <a:p>
            <a:endParaRPr lang="hr-HR"/>
          </a:p>
        </p:txBody>
      </p:sp>
      <p:sp>
        <p:nvSpPr>
          <p:cNvPr id="21" name="Text 18"/>
          <p:cNvSpPr/>
          <p:nvPr/>
        </p:nvSpPr>
        <p:spPr>
          <a:xfrm>
            <a:off x="4846320" y="3200400"/>
            <a:ext cx="3566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Četvrta tema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4846320" y="3566160"/>
            <a:ext cx="35661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Završni nalaz koji zaokružuje analizu i otvara smjernice za budućnost.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2D42B7"/>
          </a:solidFill>
          <a:ln/>
        </p:spPr>
        <p:txBody>
          <a:bodyPr/>
          <a:lstStyle/>
          <a:p>
            <a:endParaRPr lang="hr-H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28600"/>
            <a:ext cx="347472" cy="2377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9168" y="210312"/>
            <a:ext cx="2011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70C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Veleučilište u Virovitici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48640" y="137160"/>
            <a:ext cx="5943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2D42B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Tri istaknute teme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548640" y="62179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5A5A7A"/>
                </a:solidFill>
                <a:latin typeface="Calibri Light" pitchFamily="34" charset="0"/>
                <a:ea typeface="Calibri Light" pitchFamily="34" charset="-122"/>
                <a:cs typeface="Calibri Light" pitchFamily="34" charset="-120"/>
              </a:rPr>
              <a:t>Vizualni pregled najvažnijih elemenata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365760" y="1051560"/>
            <a:ext cx="265176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200" y="1143000"/>
            <a:ext cx="2468880" cy="16459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02920" y="28803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Prva tema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02920" y="3246120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Opis teme koji pruža kontekst i ključne informacije.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3246120" y="1051560"/>
            <a:ext cx="265176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37560" y="1143000"/>
            <a:ext cx="2468880" cy="164592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383280" y="28803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Druga tema</a:t>
            </a:r>
            <a:endParaRPr lang="en-US" sz="1400" dirty="0"/>
          </a:p>
        </p:txBody>
      </p:sp>
      <p:sp>
        <p:nvSpPr>
          <p:cNvPr id="14" name="Text 9"/>
          <p:cNvSpPr/>
          <p:nvPr/>
        </p:nvSpPr>
        <p:spPr>
          <a:xfrm>
            <a:off x="3383280" y="3246120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Dodatni opis koji objašnjava značaj i primjenu.</a:t>
            </a:r>
            <a:endParaRPr lang="en-US" sz="1100" dirty="0"/>
          </a:p>
        </p:txBody>
      </p:sp>
      <p:sp>
        <p:nvSpPr>
          <p:cNvPr id="15" name="Shape 10"/>
          <p:cNvSpPr/>
          <p:nvPr/>
        </p:nvSpPr>
        <p:spPr>
          <a:xfrm>
            <a:off x="6126480" y="1051560"/>
            <a:ext cx="2651760" cy="3566160"/>
          </a:xfrm>
          <a:prstGeom prst="rect">
            <a:avLst/>
          </a:prstGeom>
          <a:solidFill>
            <a:srgbClr val="FFFFFF"/>
          </a:solidFill>
          <a:ln/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hr-HR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7920" y="1143000"/>
            <a:ext cx="2468880" cy="1645920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263640" y="288036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Treća tema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6263640" y="3246120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Završni opis koji zaokružuje pregled.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8412480" y="475488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5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ED2648BF8D2449D25F71451EB5C4A" ma:contentTypeVersion="17" ma:contentTypeDescription="Create a new document." ma:contentTypeScope="" ma:versionID="6b0f098ef39821e7e53de905b00fee73">
  <xsd:schema xmlns:xsd="http://www.w3.org/2001/XMLSchema" xmlns:xs="http://www.w3.org/2001/XMLSchema" xmlns:p="http://schemas.microsoft.com/office/2006/metadata/properties" xmlns:ns2="b8e91b82-c5d3-4663-9ade-2db5f989108e" xmlns:ns3="ed061a5a-d38f-4b9c-a1b0-7474e4514c7c" targetNamespace="http://schemas.microsoft.com/office/2006/metadata/properties" ma:root="true" ma:fieldsID="507df16c8c07a80d49db690d3a5c3eb8" ns2:_="" ns3:_="">
    <xsd:import namespace="b8e91b82-c5d3-4663-9ade-2db5f989108e"/>
    <xsd:import namespace="ed061a5a-d38f-4b9c-a1b0-7474e4514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91b82-c5d3-4663-9ade-2db5f98910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b4c9324-0bb8-49fd-838b-dfb16314e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61a5a-d38f-4b9c-a1b0-7474e4514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f1e1c66-57b0-42e7-9db2-854b79f80452}" ma:internalName="TaxCatchAll" ma:showField="CatchAllData" ma:web="ed061a5a-d38f-4b9c-a1b0-7474e4514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061a5a-d38f-4b9c-a1b0-7474e4514c7c" xsi:nil="true"/>
    <lcf76f155ced4ddcb4097134ff3c332f xmlns="b8e91b82-c5d3-4663-9ade-2db5f98910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BF390E-A408-42D0-9777-219500CA5B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2D4B0F-7703-4DBB-BF41-1AD27B050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91b82-c5d3-4663-9ade-2db5f989108e"/>
    <ds:schemaRef ds:uri="ed061a5a-d38f-4b9c-a1b0-7474e4514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27858-0758-4921-B76B-C94545DBB9C0}">
  <ds:schemaRefs>
    <ds:schemaRef ds:uri="http://schemas.microsoft.com/office/2006/metadata/properties"/>
    <ds:schemaRef ds:uri="http://schemas.microsoft.com/office/infopath/2007/PartnerControls"/>
    <ds:schemaRef ds:uri="ed061a5a-d38f-4b9c-a1b0-7474e4514c7c"/>
    <ds:schemaRef ds:uri="b8e91b82-c5d3-4663-9ade-2db5f98910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914</Words>
  <Application>Microsoft Office PowerPoint</Application>
  <PresentationFormat>On-screen Show (16:9)</PresentationFormat>
  <Paragraphs>273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Predložak – VUV</dc:title>
  <dc:subject>PptxGenJS Presentation</dc:subject>
  <dc:creator>Veleučilište u Virovitici</dc:creator>
  <cp:lastModifiedBy>Špoljarić Marijana</cp:lastModifiedBy>
  <cp:revision>4</cp:revision>
  <dcterms:created xsi:type="dcterms:W3CDTF">2026-02-05T16:45:17Z</dcterms:created>
  <dcterms:modified xsi:type="dcterms:W3CDTF">2026-03-10T13:54:27Z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0x010100112ED2648BF8D2449D25F71451EB5C4A</vt:lpwstr>
  </property>
</Properties>
</file>